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59" r:id="rId5"/>
    <p:sldId id="261" r:id="rId6"/>
    <p:sldId id="262" r:id="rId7"/>
    <p:sldId id="269" r:id="rId8"/>
    <p:sldId id="270" r:id="rId9"/>
    <p:sldId id="271" r:id="rId10"/>
    <p:sldId id="272" r:id="rId11"/>
    <p:sldId id="268" r:id="rId12"/>
    <p:sldId id="265" r:id="rId13"/>
    <p:sldId id="267" r:id="rId14"/>
    <p:sldId id="275" r:id="rId15"/>
    <p:sldId id="273" r:id="rId16"/>
    <p:sldId id="274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0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5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4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7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8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8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4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B86C5-FFFB-46D0-8DA6-7BE0970569B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5F93-D1FD-4DD5-856F-E9253BD4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2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guoinoitieng.tv/tinh-tp/tien-giang-viet-na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0" y="-1152525"/>
            <a:ext cx="14630400" cy="9163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28850" y="0"/>
            <a:ext cx="10870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4. GIAI ĐIỆU ĐẤT NƯỚC.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3622" y="5974816"/>
            <a:ext cx="8444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pPr algn="just"/>
            <a:r>
              <a:rPr lang="vi-V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RƯỜNG:             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584" y="1349317"/>
            <a:ext cx="10870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  <a:p>
            <a:pPr algn="ctr"/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 algn="ctr"/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9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509" y="168781"/>
            <a:ext cx="2730235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Vẻ đẹp con người.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509" y="74124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chị, những em má núng đồng tiền.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 cấy, tay tròn, nghiêng nón làm duyên,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Véo von điệu hát cổ truyền.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thôi khúc khích, mây chìm lắng nghe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tôi má đỏ thẹn thò,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 me bên trã canh chua ngọt ngào.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5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339842"/>
              </p:ext>
            </p:extLst>
          </p:nvPr>
        </p:nvGraphicFramePr>
        <p:xfrm>
          <a:off x="752065" y="1094102"/>
          <a:ext cx="10886941" cy="33551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19307">
                  <a:extLst>
                    <a:ext uri="{9D8B030D-6E8A-4147-A177-3AD203B41FA5}">
                      <a16:colId xmlns:a16="http://schemas.microsoft.com/office/drawing/2014/main" val="535358641"/>
                    </a:ext>
                  </a:extLst>
                </a:gridCol>
                <a:gridCol w="3760697">
                  <a:extLst>
                    <a:ext uri="{9D8B030D-6E8A-4147-A177-3AD203B41FA5}">
                      <a16:colId xmlns:a16="http://schemas.microsoft.com/office/drawing/2014/main" val="1322622881"/>
                    </a:ext>
                  </a:extLst>
                </a:gridCol>
                <a:gridCol w="4706937">
                  <a:extLst>
                    <a:ext uri="{9D8B030D-6E8A-4147-A177-3AD203B41FA5}">
                      <a16:colId xmlns:a16="http://schemas.microsoft.com/office/drawing/2014/main" val="2437664999"/>
                    </a:ext>
                  </a:extLst>
                </a:gridCol>
              </a:tblGrid>
              <a:tr h="32307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ảnh, từ ngữ tiêu biểu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bản thân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extLst>
                  <a:ext uri="{0D108BD9-81ED-4DB2-BD59-A6C34878D82A}">
                    <a16:rowId xmlns:a16="http://schemas.microsoft.com/office/drawing/2014/main" val="1594473077"/>
                  </a:ext>
                </a:extLst>
              </a:tr>
              <a:tr h="81914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 sắc thiên nhiên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9771" marR="59771" marT="0" marB="0"/>
                </a:tc>
                <a:extLst>
                  <a:ext uri="{0D108BD9-81ED-4DB2-BD59-A6C34878D82A}">
                    <a16:rowId xmlns:a16="http://schemas.microsoft.com/office/drawing/2014/main" val="1361226020"/>
                  </a:ext>
                </a:extLst>
              </a:tr>
              <a:tr h="74555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con người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71" marR="59771" marT="0" marB="0"/>
                </a:tc>
                <a:extLst>
                  <a:ext uri="{0D108BD9-81ED-4DB2-BD59-A6C34878D82A}">
                    <a16:rowId xmlns:a16="http://schemas.microsoft.com/office/drawing/2014/main" val="4151814457"/>
                  </a:ext>
                </a:extLst>
              </a:tr>
              <a:tr h="1394187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 của nhà thơ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9771" marR="59771" marT="0" marB="0"/>
                </a:tc>
                <a:extLst>
                  <a:ext uri="{0D108BD9-81ED-4DB2-BD59-A6C34878D82A}">
                    <a16:rowId xmlns:a16="http://schemas.microsoft.com/office/drawing/2014/main" val="388612128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7828" y="326571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6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834132"/>
              </p:ext>
            </p:extLst>
          </p:nvPr>
        </p:nvGraphicFramePr>
        <p:xfrm>
          <a:off x="294865" y="101184"/>
          <a:ext cx="11722964" cy="65183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53266">
                  <a:extLst>
                    <a:ext uri="{9D8B030D-6E8A-4147-A177-3AD203B41FA5}">
                      <a16:colId xmlns:a16="http://schemas.microsoft.com/office/drawing/2014/main" val="535358641"/>
                    </a:ext>
                  </a:extLst>
                </a:gridCol>
                <a:gridCol w="5101309">
                  <a:extLst>
                    <a:ext uri="{9D8B030D-6E8A-4147-A177-3AD203B41FA5}">
                      <a16:colId xmlns:a16="http://schemas.microsoft.com/office/drawing/2014/main" val="1322622881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2437664999"/>
                    </a:ext>
                  </a:extLst>
                </a:gridCol>
              </a:tblGrid>
              <a:tr h="31756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ảnh, từ ngữ tiêu biểu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bản thân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extLst>
                  <a:ext uri="{0D108BD9-81ED-4DB2-BD59-A6C34878D82A}">
                    <a16:rowId xmlns:a16="http://schemas.microsoft.com/office/drawing/2014/main" val="1594473077"/>
                  </a:ext>
                </a:extLst>
              </a:tr>
              <a:tr h="234369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 sắc thiên nhiên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extLst>
                  <a:ext uri="{0D108BD9-81ED-4DB2-BD59-A6C34878D82A}">
                    <a16:rowId xmlns:a16="http://schemas.microsoft.com/office/drawing/2014/main" val="1361226020"/>
                  </a:ext>
                </a:extLst>
              </a:tr>
              <a:tr h="214207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con người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extLst>
                  <a:ext uri="{0D108BD9-81ED-4DB2-BD59-A6C34878D82A}">
                    <a16:rowId xmlns:a16="http://schemas.microsoft.com/office/drawing/2014/main" val="4151814457"/>
                  </a:ext>
                </a:extLst>
              </a:tr>
              <a:tr h="167594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 của nhà thơ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71" marR="59771" marT="0" marB="0"/>
                </a:tc>
                <a:extLst>
                  <a:ext uri="{0D108BD9-81ED-4DB2-BD59-A6C34878D82A}">
                    <a16:rowId xmlns:a16="http://schemas.microsoft.com/office/drawing/2014/main" val="388612128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44842" y="373900"/>
            <a:ext cx="6096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Me non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;...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1336" y="59088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6926" y="2850408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47378" y="3040802"/>
            <a:ext cx="507045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6926" y="539134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Hò  ơ... Trai Biên Hòa lụy gái Gò Me.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7378" y="5134397"/>
            <a:ext cx="4955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niếm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61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9726" y="368144"/>
            <a:ext cx="3451586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nl-NL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 xúc của nhà thơ. 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726" y="130875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“Hò ơ... Trai Biên Hòa lụy gái Gò Me,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vì sắc lịch, mà chỉ vì mê giọng hò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726" y="250908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Ôi, thuở ấu thơ,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cỏ, chăn bò.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 đầu lên áo,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dưới làn me, nghe tre thổi sáo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29726" y="454533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“Hò ơ... Trai Biên Hòa lụy gái Gò Me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vì sắc lịch, mà chỉ vì mê giọng hò!”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822945" y="1708862"/>
            <a:ext cx="51728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096528" y="1554480"/>
            <a:ext cx="382649" cy="3591021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30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6868" y="442890"/>
            <a:ext cx="10694126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III. </a:t>
            </a:r>
            <a:r>
              <a:rPr lang="nl-NL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 kết</a:t>
            </a: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1701800" algn="l"/>
              </a:tabLst>
            </a:pP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trữ tình, sử dụng hình ảnh, ngôn ngữ giầu sức gợi.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1701800" algn="l"/>
              </a:tabLst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nl-NL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 đẹp thiên nhiên và con người.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nl-NL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Tình yêu, nỗi nhớ da diết, niềm tự hào đối với quê hương.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87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418" y="1005840"/>
            <a:ext cx="102079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BT1.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418" y="192719"/>
            <a:ext cx="4126596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IV. </a:t>
            </a:r>
            <a:r>
              <a:rPr lang="en-US" sz="2800" b="1" u="sng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418" y="2120582"/>
            <a:ext cx="10166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Hang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78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236" y="3144569"/>
            <a:ext cx="114125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4866" y="195651"/>
            <a:ext cx="92487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BT2.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77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270026"/>
            <a:ext cx="3251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V. Vận </a:t>
            </a: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dụng.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909383"/>
            <a:ext cx="1057656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888" y="169817"/>
            <a:ext cx="10241280" cy="7124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0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ê Tôi - Thùy C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77057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52412"/>
            <a:ext cx="11811000" cy="61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0"/>
            <a:ext cx="4766273" cy="6334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0" y="161924"/>
            <a:ext cx="7175500" cy="61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4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8307" y="254956"/>
            <a:ext cx="11216641" cy="6370975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( 1929-1975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tỉnh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Giang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(1957). 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 1957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(1955)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1980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(1956)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1950.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1966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1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427" y="406850"/>
            <a:ext cx="11321143" cy="2677656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PTBĐ: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Me”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1957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4"/>
            <a:ext cx="12193057" cy="68585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41028" y="607766"/>
            <a:ext cx="47984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thuở ấu thơ,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cỏ, chăn bò.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 đầu lên áo,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dưới làn me, nghe tre thổi sáo.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nghe theo bướm, theo chim,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 non cong vắt lưỡi liềm,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xanh như dải lụa mềm lửng lơ</a:t>
            </a:r>
            <a:r>
              <a:rPr lang="vi-VN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  <a:r>
              <a:rPr lang="vi-VN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</a:t>
            </a: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trên võng mẹ đưa,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chim cu gáy giữa trưa hanh nồng.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ai vút đầu bông lúa chín,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dìu vương xao xuyến bờ tre</a:t>
            </a:r>
            <a:r>
              <a:rPr lang="vi-VN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 ơ... Trai Biên Hòa lụy gái Gò Me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vì sắc lịch, mà chỉ vì mê giọng hò!”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tôi má đỏ thẹn thò,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 me bên trã canh chua ngọt ngào.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4691" y="607767"/>
            <a:ext cx="57694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 </a:t>
            </a: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đó! Mặt trông ra bể,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 hải đăng tắt lóe đêm đêm.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đê cát đỏ cỏ viền,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 keng nhạc ngựa ngược lên chợ Gò.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vây quanh, bốn mùa gió mát,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Nàng - keo chói rực mặt trời.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làng trăng tắm, mây bơi,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trong như nước mắt người tôi yêu.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tôi sớm sớm, chiều chiều,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xao vườn mía.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lá khoan thai thở làn khói nhẹ,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chị, những em má núng đồng tiền.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 cấy, tay tròn, nghiêng nón làm duyên,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Véo von điệu hát cổ truyền.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thôi khúc khích, mây chìm lắng nghe</a:t>
            </a:r>
            <a:r>
              <a:rPr lang="vi-VN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“Hò ơ... Trai Biên Hòa lụy gái Gò Me,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vì sắc lịch, mà chỉ vì mê giọng hò”.</a:t>
            </a:r>
            <a:b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1817" y="286376"/>
            <a:ext cx="565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GÒ ME</a:t>
            </a:r>
            <a:endParaRPr lang="en-US" sz="3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5736" y="5838762"/>
            <a:ext cx="271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HOÀNG TỐ NGUYÊN)</a:t>
            </a:r>
            <a:endParaRPr lang="en-US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3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176" y="279535"/>
            <a:ext cx="6605451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II. </a:t>
            </a:r>
            <a:r>
              <a:rPr lang="nl-NL" sz="24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 hiểu văn bản</a:t>
            </a:r>
            <a:r>
              <a:rPr lang="nl-NL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Vẻ đẹp của c</a:t>
            </a:r>
            <a:r>
              <a:rPr lang="nl-NL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 sắc thiên nhiên và con người.</a:t>
            </a:r>
            <a:r>
              <a:rPr lang="nl-NL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18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429" y="101544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 tôi đó! Mặt trông ra bể,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 hải đăng tắt lóe đêm đêm.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đê cát đỏ cỏ viền,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 keng nhạc ngựa ngược lên chợ Gò.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vây quanh, bốn mùa gió mát,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Nàng - keo chói rực mặt trời.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làng trăng tắm, mây bơi,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trong như nước mắt người tôi yêu.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tôi sớm sớm, chiều chiều,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xao vườn mía.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lá khoan thai thở làn khói nhẹ,</a:t>
            </a:r>
            <a:b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096528" y="101544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dưới làn me, nghe tre thổi sáo.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nghe theo bướm, theo chim,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 non cong vắt lưỡi liềm,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xanh như dải lụa mềm lửng lơ.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nằm trên võng mẹ đưa,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chim cu gáy giữa trưa hanh nồng.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ai vút đầu bông lúa chín,</a:t>
            </a:r>
            <a:b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dìu vương xao xuyến bờ tre: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429" y="342018"/>
            <a:ext cx="3238387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nl-NL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nl-NL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 sắc thiên nhiên.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8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852</Words>
  <Application>Microsoft Office PowerPoint</Application>
  <PresentationFormat>Widescreen</PresentationFormat>
  <Paragraphs>114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2022-07-29T04:19:59Z</dcterms:created>
  <dcterms:modified xsi:type="dcterms:W3CDTF">2022-07-31T15:27:08Z</dcterms:modified>
</cp:coreProperties>
</file>